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79" r:id="rId10"/>
    <p:sldId id="263" r:id="rId11"/>
    <p:sldId id="264" r:id="rId12"/>
    <p:sldId id="270" r:id="rId13"/>
    <p:sldId id="265" r:id="rId14"/>
    <p:sldId id="266" r:id="rId15"/>
    <p:sldId id="267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A370-DA35-42EA-BB52-CF2528D57FC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CCE5-40E4-4ED0-953A-771B155ABC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81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A370-DA35-42EA-BB52-CF2528D57FC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CCE5-40E4-4ED0-953A-771B155ABC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1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A370-DA35-42EA-BB52-CF2528D57FC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CCE5-40E4-4ED0-953A-771B155ABC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6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A370-DA35-42EA-BB52-CF2528D57FC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CCE5-40E4-4ED0-953A-771B155ABC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0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A370-DA35-42EA-BB52-CF2528D57FC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CCE5-40E4-4ED0-953A-771B155ABC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A370-DA35-42EA-BB52-CF2528D57FC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CCE5-40E4-4ED0-953A-771B155ABC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8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A370-DA35-42EA-BB52-CF2528D57FC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CCE5-40E4-4ED0-953A-771B155ABC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6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A370-DA35-42EA-BB52-CF2528D57FC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CCE5-40E4-4ED0-953A-771B155ABC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1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A370-DA35-42EA-BB52-CF2528D57FC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CCE5-40E4-4ED0-953A-771B155ABC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5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A370-DA35-42EA-BB52-CF2528D57FC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CCE5-40E4-4ED0-953A-771B155ABC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6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A370-DA35-42EA-BB52-CF2528D57FC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ACCE5-40E4-4ED0-953A-771B155ABC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30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6A370-DA35-42EA-BB52-CF2528D57FCE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ACCE5-40E4-4ED0-953A-771B155ABC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6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9959/" TargetMode="External"/><Relationship Id="rId7" Type="http://schemas.openxmlformats.org/officeDocument/2006/relationships/hyperlink" Target="http://publication.pravo.gov.ru/Document/View/0001202102030022" TargetMode="External"/><Relationship Id="rId2" Type="http://schemas.openxmlformats.org/officeDocument/2006/relationships/hyperlink" Target="http://www.consultant.ru/document/cons_doc_LAW_140174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ublication.pravo.gov.ru/Document/View/0001202012210122" TargetMode="External"/><Relationship Id="rId5" Type="http://schemas.openxmlformats.org/officeDocument/2006/relationships/hyperlink" Target="https://www.consultant.ru/document/cons_doc_LAW_154637/" TargetMode="External"/><Relationship Id="rId4" Type="http://schemas.openxmlformats.org/officeDocument/2006/relationships/hyperlink" Target="http://www.consultant.ru/document/cons_doc_LAW_19558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81744" y="1345035"/>
            <a:ext cx="63269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NewRoman"/>
              </a:rPr>
              <a:t>ПУТЕВОДИТЕЛЬ ДЛЯ РОДИТЕЛЕЙ</a:t>
            </a:r>
          </a:p>
          <a:p>
            <a:endParaRPr lang="ru-RU" sz="2000" dirty="0" smtClean="0">
              <a:solidFill>
                <a:srgbClr val="002060"/>
              </a:solidFill>
              <a:latin typeface="TimesNewRoman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NewRoman"/>
              </a:rPr>
              <a:t>Дополнительная </a:t>
            </a:r>
            <a:r>
              <a:rPr lang="ru-RU" sz="2000" dirty="0">
                <a:solidFill>
                  <a:srgbClr val="002060"/>
                </a:solidFill>
                <a:latin typeface="TimesNewRoman"/>
              </a:rPr>
              <a:t>образовательная программа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NewRoman"/>
              </a:rPr>
              <a:t>социально</a:t>
            </a:r>
            <a:r>
              <a:rPr lang="ru-RU" sz="2000" dirty="0">
                <a:solidFill>
                  <a:srgbClr val="002060"/>
                </a:solidFill>
                <a:latin typeface="Times-Roman"/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TimesNewRoman"/>
              </a:rPr>
              <a:t>педагогической направленности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NewRoman"/>
              </a:rPr>
              <a:t>ЦЕНТРА АКТИВНОСТИ ЗДОРОВОГО ОБРАЗА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NewRoman"/>
              </a:rPr>
              <a:t>И ОСНОВ БЕЗОПАСНОСТИ ЖИЗНЕДЕЯТЕЛЬНОСТИ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NewRoman"/>
              </a:rPr>
              <a:t>«ШКОЛА АРКАДИЯ ПАРОВОЗОВА»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889" y="3989469"/>
            <a:ext cx="4164862" cy="228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0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" y="0"/>
            <a:ext cx="1168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реализации программы</a:t>
            </a:r>
            <a:endParaRPr lang="ru-RU" sz="3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поставленной цели и задач осуществляется с учетом следующих основных принципов: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4025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системность и последовательность (любая новая ступень в обучении детей опирается на уже освоенное);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4025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доступность (усложнение материала происходит с учетом возрастных особенностей детей);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4025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включение в деятельность (игровую, познавательную, экспериментальную и другие);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4025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наглядность;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4025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динамичность (интеграция задач в разные виды деятельности);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4025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психологическая комфортность (снятие стрессовых факторов).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1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8901"/>
            <a:ext cx="11927840" cy="774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45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организации по формированию основ безопасного поведения.</a:t>
            </a:r>
            <a:endParaRPr lang="ru-RU" sz="2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61645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Познавательные занятия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61645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61645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 (рассказ – объяснение)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61645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наглядным материалом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61645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(подвижные, сюжетно-ролевые, дидактические)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61645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ситуации – загадки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61645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ситуаций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61645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61645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61645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Викторины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61645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(рисование, конструирование, аппликация, лепка)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61645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Праздники, развлечения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61645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Экскурсии и т.д.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  <a:tabLst>
                <a:tab pos="461645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8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6596"/>
            <a:ext cx="11927840" cy="55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Целевые ориентиры на этапе завершения дошкольного образования: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осознанное отношение к вопросам личной безопасности и безопасности окружающих;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проявление	дисциплинированности, самостоятельности, выдержки в соблюдении правил поведения;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знание правил безопасного поведения на улицах города, в социуме, в быту;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заботиться о своем физическом здоровье и соблюдать правила безопасности жизнедеятельности;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выбрать адекватную модель поведения в различных жизненных ситуациях;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представления о возможных негативных последствиях для других людей своими неосторожными действиями.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0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4240" y="22352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проверки ожидаемых результатов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3520"/>
            <a:ext cx="121920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с детьми дошкольного возраста проводится два раза в год: в начале и в конце учебного года. Диагностика проводится по следующим показателям: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Знание о безопасной деятельности в природе.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Знание правил безопасного поведения.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принимать решение.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 всем показателям определены три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выполнения заданий –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обычно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изредка, никогда.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пределяются в зависимости от степени самостоятельности выполнения ребенком предложенного задания: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49580" algn="l"/>
              </a:tabLst>
            </a:pP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Никогда -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 практически невыполнение задания даже с помощью взрослого.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44500" algn="l"/>
              </a:tabLs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Изредка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справляется с заданием с помощью взрослого.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44500" algn="l"/>
              </a:tabLs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Обычно -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выполняет задание самостоятельно.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38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11805920" cy="820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и последовательность работы с детьми</a:t>
            </a:r>
            <a:endParaRPr lang="ru-RU" sz="3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и последовательность работы по основам безопасности жизнедеятельности дошкольников представлена тематическими блоками: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6228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на улице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6228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на природе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6228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дома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6228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ребенка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6228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и другие люди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62280" algn="l"/>
              </a:tabLs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8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«Ребенок на улице»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4008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Устройство проезжей части.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4008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«Зебра», светофор и другие дорожные знаки для пешеходов.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4008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Милиционер – регулировщик.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4008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поведения в транспорте.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4008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ребенок потерялся на улице.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«Ребенок и природе»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4008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природе все взаимосвязано.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4008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живой природе.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4008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Ядовитые растения.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4008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Контакты с животным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939988"/>
            <a:ext cx="54191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spcAft>
                <a:spcPts val="0"/>
              </a:spcAft>
              <a:tabLst>
                <a:tab pos="228600" algn="l"/>
                <a:tab pos="444500" algn="l"/>
              </a:tabLs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«Ребенок и другие люди»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4445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 людьми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несовпадении приятной внешности и добрых намерений.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4445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Опасные ситуации контактов с незнакомыми людьми.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  <a:tab pos="4445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и другие дети, в том числе подростки.</a:t>
            </a:r>
            <a:r>
              <a:rPr lang="ru-RU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491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76617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«Ребенок дома»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Прямые запреты и умение правильно обращаться с некоторыми предметами.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Открытое окно, балкон как источник опасности.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Экстремальные ситуации в быту.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«чужой» приходит в дом.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«Здоровье ребенка»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– главная ценность человеческой жизни.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28600" algn="l"/>
                <a:tab pos="4445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Изучаем свой организм.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28600" algn="l"/>
                <a:tab pos="4445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профилактике заболеваний.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28600" algn="l"/>
                <a:tab pos="4445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навыках личной гигиены.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28600" algn="l"/>
                <a:tab pos="4445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Врачи – наши друзья.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28600" algn="l"/>
                <a:tab pos="4445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роли лекарств и витаминов.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228600" algn="l"/>
                <a:tab pos="4445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оказания первой помощи.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96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20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Взаимодействия с родителями</a:t>
            </a:r>
            <a:endParaRPr lang="ru-RU" sz="3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Эффективность данной программы в большой степени зависит от положительного примера взрослых. Главное в формировании навыков безопасного поведения детей - это личный пример воспитателей и родителей.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>
              <a:spcAft>
                <a:spcPts val="0"/>
              </a:spcAft>
              <a:tabLst>
                <a:tab pos="2286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Важно, чтобы родители осознали, что нельзя требовать от ребенка выполнения какого-либо правила поведения, если они сами не всегда ему следуют. Между педагогом и родителями должно быть достигнуто полное взаимопонимание, так как разные требования, предъявляемые детям в дошкольном учреждении и дома, могут вызвать у них растерянность, обиду или даже агрессию.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8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2369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ctr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Основные формы взаимодействия с семьей</a:t>
            </a:r>
            <a:endParaRPr lang="ru-RU" sz="3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endParaRPr lang="ru-RU" sz="3200" dirty="0" smtClean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450215">
              <a:spcAft>
                <a:spcPts val="0"/>
              </a:spcAft>
              <a:tabLst>
                <a:tab pos="2286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Знакомство с семьей: анкетирование, тестирование, опрос.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>
              <a:spcAft>
                <a:spcPts val="0"/>
              </a:spcAft>
              <a:tabLst>
                <a:tab pos="2286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Информирование родителей о ходе образовательного процесса: дни открытых дверей, индивидуальные и групповые консультации, родительские собрания, оформление информационных стендов, организация выставок детского творчества, создание памяток, буклетов.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>
              <a:spcAft>
                <a:spcPts val="0"/>
              </a:spcAft>
              <a:tabLst>
                <a:tab pos="2286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Совместная деятельность: привлечение родителей к организации гостиных, к участию в детской исследовательской и проектной деятельности.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>
              <a:spcAft>
                <a:spcPts val="0"/>
              </a:spcAft>
              <a:tabLst>
                <a:tab pos="228600" algn="l"/>
              </a:tabLs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0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782" y="261372"/>
            <a:ext cx="11887200" cy="6298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ctr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Основные формы взаимодействия с семьей</a:t>
            </a:r>
            <a:endParaRPr lang="ru-RU" sz="3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endParaRPr lang="ru-RU" sz="3200" dirty="0" smtClean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450215">
              <a:spcAft>
                <a:spcPts val="0"/>
              </a:spcAft>
              <a:tabLst>
                <a:tab pos="2286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Знакомство с семьей: анкетирование, тестирование, опрос.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>
              <a:spcAft>
                <a:spcPts val="0"/>
              </a:spcAft>
              <a:tabLst>
                <a:tab pos="2286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Информирование родителей о ходе образовательного процесса: дни открытых дверей, индивидуальные и групповые консультации, родительские собрания, оформление информационных стендов, организация выставок детского творчества, создание памяток, буклетов.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>
              <a:spcAft>
                <a:spcPts val="0"/>
              </a:spcAft>
              <a:tabLst>
                <a:tab pos="22860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Совместная деятельность: привлечение родителей к организации гостиных, к участию в детской исследовательской и проектной деятельности.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>
              <a:lnSpc>
                <a:spcPct val="107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0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108581" cy="678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Целевой раздел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Пояснительная записка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реализации программы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особенностей развития детей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результаты освоения программы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проверки ожидаемых результатов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Содержательный раздел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и последовательность работы с детьми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Перспективный план программы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Взаимодействия с родителями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Организационный раздел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Предметно – пространственная среда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 – техническое обеспечение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30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024" y="188259"/>
            <a:ext cx="1054249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Материально – техническое обеспечение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плакаты;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иллюстрации;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сюжетные картинки, отображающие различные ситуации;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Разрезные картинки;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мозаики;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настольно-печатные игры;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дидактические игры;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атрибуты для сюжетно-ролевых игр;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компьютерные презентации;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карточки для индивидуальной работы;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49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480" y="203200"/>
            <a:ext cx="9469120" cy="625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аудиозапись по ОБЖ;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7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игрушечный транспорт различного функционального назначения (грузовые, легковые машины, автобусы, пожарные машины, скорой медицинской помощи и т. д.);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транспортные средства: (самокаты, машинки, велосипеды);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7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макеты: светофоров, деревьев, улиц, домов, фигурки людей (пешеходов, водителей, регулировщиков);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настольный макет, моделирующий улицы и дороги;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альбомы по ОБЖ;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дорожные знаки;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муляжи съедобных и несъедобных грибо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в, плодов;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аптечка;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1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59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365760"/>
            <a:ext cx="88798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карточки с телефонами служб спасения;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телефон;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картотека подвижных игр по ОБЖ;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подборка художественной литературы по теме;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конспекты занятий, бесед, досугов, развлечений;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папки-передвижки;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подборка тематических консультаций и памяток для родителей.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57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" y="1"/>
            <a:ext cx="118059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52600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Методическое обеспечение программы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872" y="877932"/>
            <a:ext cx="10483273" cy="5748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Парциальная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«Мир без опасности» Лыкова И.А. «Цветной мир» Москва 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Тимофеева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 Л. Формирование культуры безопасности у детей от 3 до 8 лет. Парциальная программа «Детство- Пресс» 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Козловская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Е.А., Безруков Ю.Г. Концепция </a:t>
            </a:r>
            <a:r>
              <a:rPr lang="ru-RU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непрерывного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несовершеннолетних основам дорожной безопасности. М.: ФКУ НИЦ БДД МВД России, 2015.</a:t>
            </a: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Нестеренко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А.А. Страна загадок. – Издательская группа Весь 2018г.</a:t>
            </a: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Старцева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О.Ю. Школа дорожных наук. - М.: ООО «ТЦ Сфера», 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Гарнышева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Т.П. ОБЖ для дошкольников. - СПб.: ООО «Издательство «Детство - Пресс», 2017. </a:t>
            </a: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Шорыгина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Т.А. Осторожные сказки.- CLEVER 2021. </a:t>
            </a:r>
            <a:endParaRPr lang="ru-RU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Чермашенцева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О.В. Основы безопасного поведения дошкольников – Волгоград, Издательство «Учитель», 2020 </a:t>
            </a: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Шорыгина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Т.А. «Беседы об основах безопасности с детьми 5-8 лет» - М.; ТЦ «Сфера», 2019</a:t>
            </a: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Шорыгина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Т.А. Беседы о правилах пожарной безопасности - М., ТЦ «Сфера», 2022</a:t>
            </a:r>
          </a:p>
          <a:p>
            <a:pPr lvl="0" algn="just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Скоролуповой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О.А. «Правила и безопасность дорожного движения», 2015.</a:t>
            </a:r>
            <a:endParaRPr lang="ru-RU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18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2872" y="81795"/>
            <a:ext cx="5689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813" r="-4489" b="6277"/>
          <a:stretch/>
        </p:blipFill>
        <p:spPr>
          <a:xfrm rot="21410961">
            <a:off x="111799" y="303644"/>
            <a:ext cx="2465319" cy="2388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8" r="3091"/>
          <a:stretch/>
        </p:blipFill>
        <p:spPr>
          <a:xfrm rot="180461">
            <a:off x="9563292" y="319310"/>
            <a:ext cx="2459442" cy="22920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1" b="3060"/>
          <a:stretch/>
        </p:blipFill>
        <p:spPr>
          <a:xfrm>
            <a:off x="97551" y="4764886"/>
            <a:ext cx="3867461" cy="19697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5" y="2757599"/>
            <a:ext cx="2538967" cy="19042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87" y="662245"/>
            <a:ext cx="3772902" cy="18596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74" y="662245"/>
            <a:ext cx="2828017" cy="21210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0" b="3217"/>
          <a:stretch/>
        </p:blipFill>
        <p:spPr>
          <a:xfrm>
            <a:off x="9004306" y="2766296"/>
            <a:ext cx="2498342" cy="1921185"/>
          </a:xfrm>
          <a:prstGeom prst="rect">
            <a:avLst/>
          </a:prstGeom>
        </p:spPr>
      </p:pic>
      <p:grpSp>
        <p:nvGrpSpPr>
          <p:cNvPr id="16" name="IMG_5918.jpeg"/>
          <p:cNvGrpSpPr/>
          <p:nvPr/>
        </p:nvGrpSpPr>
        <p:grpSpPr>
          <a:xfrm>
            <a:off x="6235012" y="2911914"/>
            <a:ext cx="2394308" cy="2491601"/>
            <a:chOff x="1567868" y="420615"/>
            <a:chExt cx="6183141" cy="5511685"/>
          </a:xfrm>
        </p:grpSpPr>
        <p:pic>
          <p:nvPicPr>
            <p:cNvPr id="17" name="IMG_5918.jpeg" descr="IMG_5918.jpeg"/>
            <p:cNvPicPr>
              <a:picLocks noChangeAspect="1"/>
            </p:cNvPicPr>
            <p:nvPr/>
          </p:nvPicPr>
          <p:blipFill rotWithShape="1">
            <a:blip r:embed="rId9">
              <a:extLst/>
            </a:blip>
            <a:srcRect l="18681" t="5751" r="10173" b="2213"/>
            <a:stretch/>
          </p:blipFill>
          <p:spPr>
            <a:xfrm>
              <a:off x="1567868" y="420615"/>
              <a:ext cx="5680833" cy="55116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" name="IMG_5918.jpeg" descr="IMG_5918.jpeg"/>
            <p:cNvPicPr>
              <a:picLocks/>
            </p:cNvPicPr>
            <p:nvPr/>
          </p:nvPicPr>
          <p:blipFill rotWithShape="1">
            <a:blip r:embed="rId10">
              <a:extLst/>
            </a:blip>
            <a:srcRect l="23568" t="10497" r="4746" b="3711"/>
            <a:stretch/>
          </p:blipFill>
          <p:spPr>
            <a:xfrm>
              <a:off x="1917774" y="644645"/>
              <a:ext cx="5833235" cy="5268523"/>
            </a:xfrm>
            <a:prstGeom prst="rect">
              <a:avLst/>
            </a:prstGeom>
            <a:effectLst/>
          </p:spPr>
        </p:pic>
      </p:grpSp>
      <p:pic>
        <p:nvPicPr>
          <p:cNvPr id="19" name="Рисунок 1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55" y="4796394"/>
            <a:ext cx="3787790" cy="19067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38" y="3429504"/>
            <a:ext cx="2003072" cy="26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8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31257"/>
            <a:ext cx="11933382" cy="646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6350">
              <a:lnSpc>
                <a:spcPct val="110000"/>
              </a:lnSpc>
              <a:spcAft>
                <a:spcPts val="2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Настоящая рабочая программа разработана в соответствии с:</a:t>
            </a:r>
          </a:p>
          <a:p>
            <a:pPr marL="270510" indent="-6350">
              <a:lnSpc>
                <a:spcPct val="110000"/>
              </a:lnSpc>
              <a:spcAft>
                <a:spcPts val="2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1.Федеральный закон от 29 декабря 2012 г. № 273-ФЗ (актуальная ред.) «Об образовании в Российской Федерации» </a:t>
            </a: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http://www.consultant.ru/document/cons_doc_LAW_140174/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6350">
              <a:lnSpc>
                <a:spcPct val="11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2.Конвенция о правах ребенка (одобрена Генеральной Ассамблеей ООН 20.11.1989) (вступила в силу для СССР 15.09.1990)</a:t>
            </a: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https://www.consultant.ru/document/cons_doc_LAW_9959/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6350">
              <a:lnSpc>
                <a:spcPct val="11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3.Федеральный закон 24 июля 1998 г. № 124-ФЗ (актуальная ред. от 14.07.2022) «Об основных гарантиях прав ребенка в Российской Федерации» </a:t>
            </a: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http://www.consultant.ru/document/cons_doc_LAW_19558/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6350">
              <a:lnSpc>
                <a:spcPct val="11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4.Приказ Министерства образования и науки Российской Федерации от 17 октября 2013 г. № 1155 (ред. от 08.11.2022) «Об утверждении федерального государственного образовательного стандарта дошкольного образования» (зарегистрирован Минюстом России 14 ноября 2013 г., регистрационный № 30384) </a:t>
            </a: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https://www.consultant.ru/document/cons_doc_LAW_154637/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6350">
              <a:lnSpc>
                <a:spcPct val="11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5.Постановление Главного государственного санитарного врача Российской Федерации от 28 сентября 2020 года № 28 Об утверждении</a:t>
            </a:r>
          </a:p>
          <a:p>
            <a:pPr marL="270510" indent="-6350">
              <a:lnSpc>
                <a:spcPct val="11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санитарных правил СП 2.4.3648-20 «Санитарно-эпидемиологические</a:t>
            </a:r>
          </a:p>
          <a:p>
            <a:pPr marL="270510" indent="-6350">
              <a:lnSpc>
                <a:spcPct val="11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организациям воспитания и обучения, отдыха оздоровления</a:t>
            </a:r>
          </a:p>
          <a:p>
            <a:pPr marL="270510" indent="-6350">
              <a:lnSpc>
                <a:spcPct val="11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и молодежи»</a:t>
            </a:r>
          </a:p>
          <a:p>
            <a:pPr marL="270510" indent="-6350">
              <a:lnSpc>
                <a:spcPct val="110000"/>
              </a:lnSpc>
            </a:pP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http://publication.pravo.gov.ru/Document/View/0001202012210122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-6350">
              <a:lnSpc>
                <a:spcPct val="11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6.Постановление Главного государственного санитарного врача Российской Федерации от 28 января 2021 г. № 2 Об утверждении санитарных правил и норм СанПиН 1.2.3685-21 «Гигиенические нормативы и требования к обеспечению безопасности и (или) безвредности для человека факторов среды обитания»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http://publication.pravo.gov.ru/Document/View/0001202102030022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3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-148902"/>
            <a:ext cx="108437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>
              <a:lnSpc>
                <a:spcPct val="150000"/>
              </a:lnSpc>
              <a:spcAft>
                <a:spcPts val="0"/>
              </a:spcAft>
              <a:tabLst>
                <a:tab pos="61341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дошкольной образовательной организации обязательная и первоочередная задача взрослых (педагогов и родителей) состоит в том, чтобы оберегать и защищать маленьких детей, подготовить их к встрече с различными сложными, а порой опасными жизненными ситуациями. Необходимо выделить такие правила поведения, которые дети должны выполнять неукоснительно, так как от этого зависят их здоровье и безопасность.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12140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Безопасность – это не просто сумма усвоенных знаний, а стиль жизни, адекватное поведение в различных ситуациях. Кроме того, дети могут оказаться в неожиданной ситуации на улице и дома, поэтому главным в работе по данному направлению является стимулирование развития у детей самостоятельности и ответственности. Все, чему учат детей, они должны уметь применить в реальной жизни, на практике.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6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599" y="203200"/>
            <a:ext cx="11794838" cy="6020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95275" indent="-6350" algn="just">
              <a:lnSpc>
                <a:spcPct val="155000"/>
              </a:lnSpc>
              <a:spcAft>
                <a:spcPts val="25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формирования у воспитанников основ безопасности жизнедеятельности (состояния физической, психической и социальной защищенности), как необходимого условия полноценного развития человека. Программа является рабочей программой социально – коммуникативной направленности. Содержание данной программы направлено на освоение дошкольниками опыта безопасности жизнедеятельности. Программа рассчитана на 4 года обучения, начиная со второй младшей группы (3- 4 года) до выпуска детей в школу (7 – 8 лет). </a:t>
            </a:r>
          </a:p>
        </p:txBody>
      </p:sp>
    </p:spTree>
    <p:extLst>
      <p:ext uri="{BB962C8B-B14F-4D97-AF65-F5344CB8AC3E}">
        <p14:creationId xmlns:p14="http://schemas.microsoft.com/office/powerpoint/2010/main" val="213392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9282" y="1"/>
            <a:ext cx="116989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214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данной программы: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основ безопасного поведения дошкольников в быту, социуме, природе.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Исходя из поставленной цели, сформированы задачи реализации программы: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обучения детей правилам безопасного поведения;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детей дошкольного возраста с элементарными правилами безопасного поведения в различных ситуациях (с незнакомыми людьми, в быту, в окружающей природе, на улице и дороге);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умение самостоятельно применять их в жизни;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активизировать внимание родителей к решению задач по ОБЖ;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стремление уважать свои права и права других, желать добра другому, готовность действовать сообща.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5836">
            <a:off x="405722" y="2469897"/>
            <a:ext cx="2889270" cy="385235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7" r="9866"/>
          <a:stretch/>
        </p:blipFill>
        <p:spPr>
          <a:xfrm>
            <a:off x="4902200" y="3463636"/>
            <a:ext cx="6384450" cy="319514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26" y="166151"/>
            <a:ext cx="5394746" cy="305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4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14" y="1059506"/>
            <a:ext cx="2592806" cy="34570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28073" y="422139"/>
            <a:ext cx="32789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В реализации поставленных целей  и задач помогает развивающая предметно – пространственная среда.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65" y="3369258"/>
            <a:ext cx="4526362" cy="33947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89" y="254973"/>
            <a:ext cx="3793096" cy="28448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1" y="3435927"/>
            <a:ext cx="4280452" cy="32103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733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6" y="3676074"/>
            <a:ext cx="5877854" cy="2922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8" y="3530309"/>
            <a:ext cx="4643618" cy="3160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6" y="424875"/>
            <a:ext cx="5866762" cy="2918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8" y="220362"/>
            <a:ext cx="4575887" cy="3123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636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1051</Words>
  <Application>Microsoft Office PowerPoint</Application>
  <PresentationFormat>Широкоэкранный</PresentationFormat>
  <Paragraphs>199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TimesNewRoman</vt:lpstr>
      <vt:lpstr>Times-Roman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Sport_4b</dc:creator>
  <cp:lastModifiedBy>Евгений</cp:lastModifiedBy>
  <cp:revision>52</cp:revision>
  <dcterms:created xsi:type="dcterms:W3CDTF">2021-08-22T13:53:02Z</dcterms:created>
  <dcterms:modified xsi:type="dcterms:W3CDTF">2023-11-05T18:28:34Z</dcterms:modified>
</cp:coreProperties>
</file>